
<file path=[Content_Types].xml><?xml version="1.0" encoding="utf-8"?>
<Types xmlns="http://schemas.openxmlformats.org/package/2006/content-types">
  <Default Extension="wmf" ContentType="image/x-wmf"/>
  <Default Extension="png" ContentType="image/png"/>
  <Default Extension="jpeg" ContentType="image/jpeg"/>
  <Default Extension="xml" ContentType="application/xml"/>
  <Default Extension="rels" ContentType="application/vnd.openxmlformats-package.relationships+xml"/>
  <Default Extension="bin" ContentType="application/vnd.openxmlformats-officedocument.oleObject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3.xml" ContentType="application/vnd.openxmlformats-officedocument.presentationml.slide+xml"/>
  <Override PartName="/ppt/slides/slide8.xml" ContentType="application/vnd.openxmlformats-officedocument.presentationml.slide+xml"/>
  <Override PartName="/ppt/slideLayouts/slideLayout9.xml" ContentType="application/vnd.openxmlformats-officedocument.presentationml.slideLayout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s/slide1.xml" ContentType="application/vnd.openxmlformats-officedocument.presentationml.slide+xml"/>
  <Override PartName="/ppt/slideLayouts/slideLayout8.xml" ContentType="application/vnd.openxmlformats-officedocument.presentationml.slideLayout+xml"/>
  <Override PartName="/ppt/slides/slide5.xml" ContentType="application/vnd.openxmlformats-officedocument.presentationml.slide+xml"/>
  <Override PartName="/ppt/slideLayouts/slideLayout2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7.xml" ContentType="application/vnd.openxmlformats-officedocument.presentationml.slideLayout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slideLayouts/slideLayout1.xml" ContentType="application/vnd.openxmlformats-officedocument.presentationml.slideLayout+xml"/>
  <Override PartName="/ppt/slides/slide2.xml" ContentType="application/vnd.openxmlformats-officedocument.presentationml.slide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presentation.xml" ContentType="application/vnd.openxmlformats-officedocument.presentationml.presentation.main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<Relationships xmlns="http://schemas.openxmlformats.org/package/2006/relationships"><Relationship Id="rId3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autoCompressPictures="0" embedTrueTypeFonts="1" saveSubsetFonts="1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</p:sldIdLst>
  <p:sldSz cx="14630400" cy="8229600"/>
  <p:notesSz cx="14630400" cy="82296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>
        <p:guide pos="4608"/>
        <p:guide pos="2592" orient="horz"/>
      </p:guideLst>
    </p:cSldViewPr>
  </p:slideViewPr>
  <p:gridSpacing cx="76200" cy="76200"/>
</p:viewPr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presProps" Target="presProps.xml" /><Relationship Id="rId12" Type="http://schemas.openxmlformats.org/officeDocument/2006/relationships/tableStyles" Target="tableStyles.xml" /><Relationship Id="rId13" Type="http://schemas.openxmlformats.org/officeDocument/2006/relationships/viewProps" Target="viewProps.xml" /></Relationship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2.png"/></Relationships>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3.png"/></Relationships>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4.png"/></Relationships>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5.png"/></Relationships>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6.png"/></Relationships>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7.png"/></Relationships>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8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Slide 1 maste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 bwMode="auto"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 bwMode="auto"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12839214" y="7749539"/>
            <a:ext cx="1722604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Slide 2 maste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 bwMode="auto"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 bwMode="auto"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12839214" y="7749539"/>
            <a:ext cx="1722604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Slide 3 maste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 bwMode="auto"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 bwMode="auto"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12839214" y="7749539"/>
            <a:ext cx="1722604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Slide 4 maste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 bwMode="auto"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 bwMode="auto"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12839214" y="7749539"/>
            <a:ext cx="1722604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Slide 5 maste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 bwMode="auto"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 bwMode="auto"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12839214" y="7749539"/>
            <a:ext cx="1722604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Slide 6 maste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 bwMode="auto"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 bwMode="auto"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12839214" y="7749539"/>
            <a:ext cx="1722604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Slide 7 maste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 bwMode="auto"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 bwMode="auto"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12839214" y="7749539"/>
            <a:ext cx="1722604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Slide 8 maste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 bwMode="auto"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 bwMode="auto"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12839214" y="7749539"/>
            <a:ext cx="1722604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dt="0" ftr="0" hdr="0" sldNum="0"/>
  <p:txStyles>
    <p:titleStyle>
      <a:lvl1pPr algn="ctr" defTabSz="914400">
        <a:spcBef>
          <a:spcPts val="0"/>
        </a:spcBef>
        <a:buNone/>
        <a:defRPr sz="44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>
        <a:spcBef>
          <a:spcPts val="0"/>
        </a:spcBef>
        <a:buFont typeface="Arial"/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>
        <a:spcBef>
          <a:spcPts val="0"/>
        </a:spcBef>
        <a:buFont typeface="Arial"/>
        <a:buChar char="–"/>
        <a:defRPr sz="28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>
        <a:spcBef>
          <a:spcPts val="0"/>
        </a:spcBef>
        <a:buFont typeface="Arial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>
        <a:spcBef>
          <a:spcPts val="0"/>
        </a:spcBef>
        <a:buFont typeface="Arial"/>
        <a:buChar char="–"/>
        <a:defRPr sz="20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>
        <a:spcBef>
          <a:spcPts val="0"/>
        </a:spcBef>
        <a:buFont typeface="Arial"/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.png"/></Relationships>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8" Type="http://schemas.openxmlformats.org/officeDocument/2006/relationships/image" Target="../media/image17.png"/></Relationships>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28.png"/></Relationships>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Slide 1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 bwMode="auto">
          <a:xfrm>
            <a:off x="863798" y="2713673"/>
            <a:ext cx="7078623" cy="701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  <a:defRPr/>
            </a:pPr>
            <a:r>
              <a:rPr lang="en-US" sz="44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</a:rPr>
              <a:t>Платформер на Python</a:t>
            </a:r>
            <a:endParaRPr lang="en-US" sz="4400"/>
          </a:p>
        </p:txBody>
      </p:sp>
      <p:sp>
        <p:nvSpPr>
          <p:cNvPr id="4" name="Text 1"/>
          <p:cNvSpPr/>
          <p:nvPr/>
        </p:nvSpPr>
        <p:spPr bwMode="auto">
          <a:xfrm>
            <a:off x="863798" y="3513653"/>
            <a:ext cx="7416403" cy="12619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00"/>
              </a:lnSpc>
              <a:buNone/>
              <a:defRPr/>
            </a:pPr>
            <a:r>
              <a:rPr lang="en-US" sz="265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</a:rPr>
              <a:t>Игровой проект с элементами физики, визуальных эффектов и архитектурной структуры</a:t>
            </a:r>
            <a:endParaRPr lang="en-US" sz="2650"/>
          </a:p>
        </p:txBody>
      </p:sp>
      <p:sp>
        <p:nvSpPr>
          <p:cNvPr id="5" name="Text 2"/>
          <p:cNvSpPr/>
          <p:nvPr/>
        </p:nvSpPr>
        <p:spPr bwMode="auto">
          <a:xfrm>
            <a:off x="863798" y="5145762"/>
            <a:ext cx="7416403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  <a:defRPr/>
            </a:pPr>
            <a:r>
              <a:rPr lang="en-US" sz="1900">
                <a:solidFill>
                  <a:srgbClr val="E2E6E9"/>
                </a:solidFill>
                <a:latin typeface="Source Sans 3"/>
                <a:ea typeface="Source Sans 3"/>
                <a:cs typeface="Source Sans 3"/>
              </a:rPr>
              <a:t>Автор: Алексей Кофанов</a:t>
            </a:r>
            <a:endParaRPr lang="en-US" sz="19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Slide 2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 bwMode="auto">
          <a:xfrm>
            <a:off x="863798" y="1691640"/>
            <a:ext cx="764143" cy="444103"/>
          </a:xfrm>
          <a:prstGeom prst="roundRect">
            <a:avLst>
              <a:gd name="adj" fmla="val 6670"/>
            </a:avLst>
          </a:prstGeom>
          <a:solidFill>
            <a:srgbClr val="262626"/>
          </a:solidFill>
          <a:ln/>
        </p:spPr>
      </p:sp>
      <p:sp>
        <p:nvSpPr>
          <p:cNvPr id="3" name="Text 1"/>
          <p:cNvSpPr/>
          <p:nvPr/>
        </p:nvSpPr>
        <p:spPr bwMode="auto">
          <a:xfrm>
            <a:off x="1011793" y="1765578"/>
            <a:ext cx="468154" cy="296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  <a:defRPr/>
            </a:pPr>
            <a:r>
              <a:rPr lang="en-US" sz="1550">
                <a:solidFill>
                  <a:srgbClr val="E2E6E9"/>
                </a:solidFill>
                <a:latin typeface="Source Sans 3"/>
                <a:ea typeface="Source Sans 3"/>
                <a:cs typeface="Source Sans 3"/>
              </a:rPr>
              <a:t>ЦЕЛЬ</a:t>
            </a:r>
            <a:endParaRPr lang="en-US" sz="1550"/>
          </a:p>
        </p:txBody>
      </p:sp>
      <p:sp>
        <p:nvSpPr>
          <p:cNvPr id="4" name="Text 2"/>
          <p:cNvSpPr/>
          <p:nvPr/>
        </p:nvSpPr>
        <p:spPr bwMode="auto">
          <a:xfrm>
            <a:off x="863798" y="2234446"/>
            <a:ext cx="12902803" cy="11218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00"/>
              </a:lnSpc>
              <a:buNone/>
              <a:defRPr/>
            </a:pPr>
            <a:r>
              <a:rPr lang="en-US" sz="35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</a:rPr>
              <a:t>Разработка интерактивного 2D-платформера на Python</a:t>
            </a:r>
            <a:endParaRPr lang="en-US" sz="3500"/>
          </a:p>
        </p:txBody>
      </p:sp>
      <p:sp>
        <p:nvSpPr>
          <p:cNvPr id="5" name="Text 3"/>
          <p:cNvSpPr/>
          <p:nvPr/>
        </p:nvSpPr>
        <p:spPr bwMode="auto">
          <a:xfrm>
            <a:off x="863798" y="3726418"/>
            <a:ext cx="12902803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  <a:defRPr/>
            </a:pPr>
            <a:r>
              <a:rPr lang="en-US" sz="1900">
                <a:solidFill>
                  <a:srgbClr val="E2E6E9"/>
                </a:solidFill>
                <a:latin typeface="Source Sans 3"/>
                <a:ea typeface="Source Sans 3"/>
                <a:cs typeface="Source Sans 3"/>
              </a:rPr>
              <a:t>Этот проект направлен на создание увлекательной 2D-игры, демонстрирующей мощь Python в разработке интерактивного игрового опыта. Мы сосредоточимся на:</a:t>
            </a:r>
            <a:endParaRPr lang="en-US" sz="1900"/>
          </a:p>
        </p:txBody>
      </p:sp>
      <p:sp>
        <p:nvSpPr>
          <p:cNvPr id="6" name="Shape 4"/>
          <p:cNvSpPr/>
          <p:nvPr/>
        </p:nvSpPr>
        <p:spPr bwMode="auto">
          <a:xfrm>
            <a:off x="863798" y="4744403"/>
            <a:ext cx="6327934" cy="1793558"/>
          </a:xfrm>
          <a:prstGeom prst="roundRect">
            <a:avLst>
              <a:gd name="adj" fmla="val 8157"/>
            </a:avLst>
          </a:prstGeom>
          <a:solidFill>
            <a:srgbClr val="111213"/>
          </a:solidFill>
          <a:ln w="30480">
            <a:solidFill>
              <a:srgbClr val="494A4B"/>
            </a:solidFill>
            <a:prstDash val="solid"/>
          </a:ln>
        </p:spPr>
      </p:sp>
      <p:sp>
        <p:nvSpPr>
          <p:cNvPr id="7" name="Shape 5"/>
          <p:cNvSpPr/>
          <p:nvPr/>
        </p:nvSpPr>
        <p:spPr bwMode="auto">
          <a:xfrm>
            <a:off x="833318" y="4744403"/>
            <a:ext cx="121920" cy="1793558"/>
          </a:xfrm>
          <a:prstGeom prst="roundRect">
            <a:avLst>
              <a:gd name="adj" fmla="val 30368"/>
            </a:avLst>
          </a:prstGeom>
          <a:solidFill>
            <a:srgbClr val="FFFFFF"/>
          </a:solidFill>
          <a:ln/>
        </p:spPr>
      </p:sp>
      <p:sp>
        <p:nvSpPr>
          <p:cNvPr id="8" name="Text 6"/>
          <p:cNvSpPr/>
          <p:nvPr/>
        </p:nvSpPr>
        <p:spPr bwMode="auto">
          <a:xfrm>
            <a:off x="1232535" y="5021699"/>
            <a:ext cx="3148608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  <a:defRPr/>
            </a:pPr>
            <a:r>
              <a:rPr lang="en-US" sz="2200" b="1">
                <a:solidFill>
                  <a:srgbClr val="E2E6E9"/>
                </a:solidFill>
                <a:latin typeface="Montserrat Bold"/>
                <a:ea typeface="Montserrat Bold"/>
                <a:cs typeface="Montserrat Bold"/>
              </a:rPr>
              <a:t>Интерактивный мир</a:t>
            </a:r>
            <a:endParaRPr lang="en-US" sz="2200"/>
          </a:p>
        </p:txBody>
      </p:sp>
      <p:sp>
        <p:nvSpPr>
          <p:cNvPr id="9" name="Text 7"/>
          <p:cNvSpPr/>
          <p:nvPr/>
        </p:nvSpPr>
        <p:spPr bwMode="auto">
          <a:xfrm>
            <a:off x="1232535" y="5520333"/>
            <a:ext cx="5681901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  <a:defRPr/>
            </a:pPr>
            <a:r>
              <a:rPr lang="en-US" sz="1900">
                <a:solidFill>
                  <a:srgbClr val="E2E6E9"/>
                </a:solidFill>
                <a:latin typeface="Source Sans 3"/>
                <a:ea typeface="Source Sans 3"/>
                <a:cs typeface="Source Sans 3"/>
              </a:rPr>
              <a:t>Создание динамичной среды, реагирующей на действия игрока.</a:t>
            </a:r>
            <a:endParaRPr lang="en-US" sz="1900"/>
          </a:p>
        </p:txBody>
      </p:sp>
      <p:sp>
        <p:nvSpPr>
          <p:cNvPr id="10" name="Shape 8"/>
          <p:cNvSpPr/>
          <p:nvPr/>
        </p:nvSpPr>
        <p:spPr bwMode="auto">
          <a:xfrm>
            <a:off x="7438549" y="4744403"/>
            <a:ext cx="6328053" cy="1793558"/>
          </a:xfrm>
          <a:prstGeom prst="roundRect">
            <a:avLst>
              <a:gd name="adj" fmla="val 8157"/>
            </a:avLst>
          </a:prstGeom>
          <a:solidFill>
            <a:srgbClr val="111213"/>
          </a:solidFill>
          <a:ln w="30480">
            <a:solidFill>
              <a:srgbClr val="494A4B"/>
            </a:solidFill>
            <a:prstDash val="solid"/>
          </a:ln>
        </p:spPr>
      </p:sp>
      <p:sp>
        <p:nvSpPr>
          <p:cNvPr id="11" name="Shape 9"/>
          <p:cNvSpPr/>
          <p:nvPr/>
        </p:nvSpPr>
        <p:spPr bwMode="auto">
          <a:xfrm>
            <a:off x="7408068" y="4744403"/>
            <a:ext cx="121920" cy="1793558"/>
          </a:xfrm>
          <a:prstGeom prst="roundRect">
            <a:avLst>
              <a:gd name="adj" fmla="val 30368"/>
            </a:avLst>
          </a:prstGeom>
          <a:solidFill>
            <a:srgbClr val="FFFFFF"/>
          </a:solidFill>
          <a:ln/>
        </p:spPr>
      </p:sp>
      <p:sp>
        <p:nvSpPr>
          <p:cNvPr id="12" name="Text 10"/>
          <p:cNvSpPr/>
          <p:nvPr/>
        </p:nvSpPr>
        <p:spPr bwMode="auto">
          <a:xfrm>
            <a:off x="7807285" y="5021699"/>
            <a:ext cx="3012877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  <a:defRPr/>
            </a:pPr>
            <a:r>
              <a:rPr lang="en-US" sz="2200" b="1">
                <a:solidFill>
                  <a:srgbClr val="E2E6E9"/>
                </a:solidFill>
                <a:latin typeface="Montserrat Bold"/>
                <a:ea typeface="Montserrat Bold"/>
                <a:cs typeface="Montserrat Bold"/>
              </a:rPr>
              <a:t>Вовлечение игрока</a:t>
            </a:r>
            <a:endParaRPr lang="en-US" sz="2200"/>
          </a:p>
        </p:txBody>
      </p:sp>
      <p:sp>
        <p:nvSpPr>
          <p:cNvPr id="13" name="Text 11"/>
          <p:cNvSpPr/>
          <p:nvPr/>
        </p:nvSpPr>
        <p:spPr bwMode="auto">
          <a:xfrm>
            <a:off x="7807285" y="5520333"/>
            <a:ext cx="5682020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  <a:defRPr/>
            </a:pPr>
            <a:r>
              <a:rPr lang="en-US" sz="1900">
                <a:solidFill>
                  <a:srgbClr val="E2E6E9"/>
                </a:solidFill>
                <a:latin typeface="Source Sans 3"/>
                <a:ea typeface="Source Sans 3"/>
                <a:cs typeface="Source Sans 3"/>
              </a:rPr>
              <a:t>Разработка механик, которые удерживают внимание и предлагают вызовы.</a:t>
            </a:r>
            <a:endParaRPr lang="en-US" sz="1900"/>
          </a:p>
        </p:txBody>
      </p:sp>
      <p:pic>
        <p:nvPicPr>
          <p:cNvPr id="1354303931" name="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12374879" y="7086600"/>
            <a:ext cx="2228850" cy="10477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Slide 3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 bwMode="auto">
          <a:xfrm>
            <a:off x="2553891" y="1341596"/>
            <a:ext cx="908209" cy="238006"/>
          </a:xfrm>
          <a:prstGeom prst="roundRect">
            <a:avLst>
              <a:gd name="adj" fmla="val 7654"/>
            </a:avLst>
          </a:prstGeom>
          <a:solidFill>
            <a:srgbClr val="262626"/>
          </a:solidFill>
          <a:ln/>
        </p:spPr>
      </p:sp>
      <p:sp>
        <p:nvSpPr>
          <p:cNvPr id="3" name="Text 1"/>
          <p:cNvSpPr/>
          <p:nvPr/>
        </p:nvSpPr>
        <p:spPr bwMode="auto">
          <a:xfrm>
            <a:off x="2644973" y="1387078"/>
            <a:ext cx="726043" cy="147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50"/>
              </a:lnSpc>
              <a:buNone/>
              <a:defRPr/>
            </a:pPr>
            <a:r>
              <a:rPr lang="en-US" sz="950">
                <a:solidFill>
                  <a:srgbClr val="E2E6E9"/>
                </a:solidFill>
                <a:latin typeface="Source Sans 3"/>
                <a:ea typeface="Source Sans 3"/>
                <a:cs typeface="Source Sans 3"/>
              </a:rPr>
              <a:t>ТЕХНОЛОГИИ</a:t>
            </a:r>
            <a:endParaRPr lang="en-US" sz="950"/>
          </a:p>
        </p:txBody>
      </p:sp>
      <p:sp>
        <p:nvSpPr>
          <p:cNvPr id="4" name="Text 2"/>
          <p:cNvSpPr/>
          <p:nvPr/>
        </p:nvSpPr>
        <p:spPr bwMode="auto">
          <a:xfrm>
            <a:off x="2553891" y="1616869"/>
            <a:ext cx="7078861" cy="3449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  <a:defRPr/>
            </a:pPr>
            <a:r>
              <a:rPr lang="en-US" sz="215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</a:rPr>
              <a:t>Почему Python и сопутствующие библиотеки?</a:t>
            </a:r>
            <a:endParaRPr lang="en-US" sz="2150"/>
          </a:p>
        </p:txBody>
      </p:sp>
      <p:sp>
        <p:nvSpPr>
          <p:cNvPr id="5" name="Text 3"/>
          <p:cNvSpPr/>
          <p:nvPr/>
        </p:nvSpPr>
        <p:spPr bwMode="auto">
          <a:xfrm>
            <a:off x="2553891" y="2185749"/>
            <a:ext cx="4576167" cy="7353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00"/>
              </a:lnSpc>
              <a:buNone/>
              <a:defRPr/>
            </a:pPr>
            <a:r>
              <a:rPr lang="en-US" sz="1150">
                <a:solidFill>
                  <a:srgbClr val="E2E6E9"/>
                </a:solidFill>
                <a:latin typeface="Source Sans 3"/>
                <a:ea typeface="Source Sans 3"/>
                <a:cs typeface="Source Sans 3"/>
              </a:rPr>
              <a:t>Выбор Python как основного языка обеспечивает гибкость и быстроту разработки, а специализированные библиотеки позволяют эффективно реализовать все аспекты игры, от графики до хранения данных.</a:t>
            </a:r>
            <a:endParaRPr lang="en-US" sz="115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2553891" y="3026093"/>
            <a:ext cx="379452" cy="379452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 bwMode="auto">
          <a:xfrm>
            <a:off x="3050024" y="3026093"/>
            <a:ext cx="1725097" cy="2156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  <a:defRPr/>
            </a:pPr>
            <a:r>
              <a:rPr lang="en-US" sz="1350" b="1">
                <a:solidFill>
                  <a:srgbClr val="E2E6E9"/>
                </a:solidFill>
                <a:latin typeface="Montserrat Bold"/>
                <a:ea typeface="Montserrat Bold"/>
                <a:cs typeface="Montserrat Bold"/>
              </a:rPr>
              <a:t>Python</a:t>
            </a:r>
            <a:endParaRPr lang="en-US" sz="1350"/>
          </a:p>
        </p:txBody>
      </p:sp>
      <p:sp>
        <p:nvSpPr>
          <p:cNvPr id="8" name="Text 5"/>
          <p:cNvSpPr/>
          <p:nvPr/>
        </p:nvSpPr>
        <p:spPr bwMode="auto">
          <a:xfrm>
            <a:off x="3050024" y="3335060"/>
            <a:ext cx="4080033" cy="1838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  <a:defRPr/>
            </a:pPr>
            <a:r>
              <a:rPr lang="en-US" sz="1150">
                <a:solidFill>
                  <a:srgbClr val="E2E6E9"/>
                </a:solidFill>
                <a:latin typeface="Source Sans 3"/>
                <a:ea typeface="Source Sans 3"/>
                <a:cs typeface="Source Sans 3"/>
              </a:rPr>
              <a:t>Основной язык программирования для всей логики.</a:t>
            </a:r>
            <a:endParaRPr lang="en-US" sz="115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2553891" y="3705582"/>
            <a:ext cx="379452" cy="379452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 bwMode="auto">
          <a:xfrm>
            <a:off x="3050024" y="3705582"/>
            <a:ext cx="1725097" cy="2156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  <a:defRPr/>
            </a:pPr>
            <a:r>
              <a:rPr lang="en-US" sz="1350" b="1">
                <a:solidFill>
                  <a:srgbClr val="E2E6E9"/>
                </a:solidFill>
                <a:latin typeface="Montserrat Bold"/>
                <a:ea typeface="Montserrat Bold"/>
                <a:cs typeface="Montserrat Bold"/>
              </a:rPr>
              <a:t>Arcade</a:t>
            </a:r>
            <a:endParaRPr lang="en-US" sz="1350"/>
          </a:p>
        </p:txBody>
      </p:sp>
      <p:sp>
        <p:nvSpPr>
          <p:cNvPr id="11" name="Text 7"/>
          <p:cNvSpPr/>
          <p:nvPr/>
        </p:nvSpPr>
        <p:spPr bwMode="auto">
          <a:xfrm>
            <a:off x="3050024" y="4014549"/>
            <a:ext cx="4080033" cy="1838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  <a:defRPr/>
            </a:pPr>
            <a:r>
              <a:rPr lang="en-US" sz="1150">
                <a:solidFill>
                  <a:srgbClr val="E2E6E9"/>
                </a:solidFill>
                <a:latin typeface="Source Sans 3"/>
                <a:ea typeface="Source Sans 3"/>
                <a:cs typeface="Source Sans 3"/>
              </a:rPr>
              <a:t>Библиотека для 2D-графики и обработки событий.</a:t>
            </a:r>
            <a:endParaRPr lang="en-US" sz="1150"/>
          </a:p>
        </p:txBody>
      </p:sp>
      <p:sp>
        <p:nvSpPr>
          <p:cNvPr id="12" name="Shape 8"/>
          <p:cNvSpPr/>
          <p:nvPr/>
        </p:nvSpPr>
        <p:spPr bwMode="auto">
          <a:xfrm>
            <a:off x="2572822" y="4406979"/>
            <a:ext cx="341352" cy="335518"/>
          </a:xfrm>
          <a:prstGeom prst="roundRect">
            <a:avLst>
              <a:gd name="adj" fmla="val 16352"/>
            </a:avLst>
          </a:prstGeom>
          <a:solidFill>
            <a:srgbClr val="4D4D51"/>
          </a:solidFill>
          <a:ln/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2648664" y="4487108"/>
            <a:ext cx="189667" cy="151805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 bwMode="auto">
          <a:xfrm>
            <a:off x="3050024" y="4385072"/>
            <a:ext cx="1725097" cy="2156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  <a:defRPr/>
            </a:pPr>
            <a:r>
              <a:rPr lang="en-US" sz="1350" b="1">
                <a:solidFill>
                  <a:srgbClr val="E2E6E9"/>
                </a:solidFill>
                <a:latin typeface="Montserrat Bold"/>
                <a:ea typeface="Montserrat Bold"/>
                <a:cs typeface="Montserrat Bold"/>
              </a:rPr>
              <a:t>SQLite</a:t>
            </a:r>
            <a:endParaRPr lang="en-US" sz="1350"/>
          </a:p>
        </p:txBody>
      </p:sp>
      <p:sp>
        <p:nvSpPr>
          <p:cNvPr id="15" name="Text 10"/>
          <p:cNvSpPr/>
          <p:nvPr/>
        </p:nvSpPr>
        <p:spPr bwMode="auto">
          <a:xfrm>
            <a:off x="3050024" y="4694039"/>
            <a:ext cx="4080033" cy="3676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00"/>
              </a:lnSpc>
              <a:buNone/>
              <a:defRPr/>
            </a:pPr>
            <a:r>
              <a:rPr lang="en-US" sz="1150">
                <a:solidFill>
                  <a:srgbClr val="E2E6E9"/>
                </a:solidFill>
                <a:latin typeface="Source Sans 3"/>
                <a:ea typeface="Source Sans 3"/>
                <a:cs typeface="Source Sans 3"/>
              </a:rPr>
              <a:t>Легковесная база данных для сохранения прогресса, скинов, настроек.</a:t>
            </a:r>
            <a:endParaRPr lang="en-US" sz="1150"/>
          </a:p>
        </p:txBody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2553891" y="5248394"/>
            <a:ext cx="379452" cy="379452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 bwMode="auto">
          <a:xfrm>
            <a:off x="3050024" y="5248394"/>
            <a:ext cx="1725097" cy="2156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  <a:defRPr/>
            </a:pPr>
            <a:r>
              <a:rPr lang="en-US" sz="1350" b="1">
                <a:solidFill>
                  <a:srgbClr val="E2E6E9"/>
                </a:solidFill>
                <a:latin typeface="Montserrat Bold"/>
                <a:ea typeface="Montserrat Bold"/>
                <a:cs typeface="Montserrat Bold"/>
              </a:rPr>
              <a:t>Pyglet</a:t>
            </a:r>
            <a:endParaRPr lang="en-US" sz="1350"/>
          </a:p>
        </p:txBody>
      </p:sp>
      <p:sp>
        <p:nvSpPr>
          <p:cNvPr id="18" name="Text 12"/>
          <p:cNvSpPr/>
          <p:nvPr/>
        </p:nvSpPr>
        <p:spPr bwMode="auto">
          <a:xfrm>
            <a:off x="3050024" y="5557361"/>
            <a:ext cx="4080033" cy="1838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  <a:defRPr/>
            </a:pPr>
            <a:r>
              <a:rPr lang="en-US" sz="1150">
                <a:solidFill>
                  <a:srgbClr val="E2E6E9"/>
                </a:solidFill>
                <a:latin typeface="Source Sans 3"/>
                <a:ea typeface="Source Sans 3"/>
                <a:cs typeface="Source Sans 3"/>
              </a:rPr>
              <a:t>Для работы со звуком и фоновой музыкой.</a:t>
            </a:r>
            <a:endParaRPr lang="en-US" sz="1150"/>
          </a:p>
        </p:txBody>
      </p:sp>
      <p:pic>
        <p:nvPicPr>
          <p:cNvPr id="19" name="Image 4" descr="preencoded.png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>
            <a:off x="2553891" y="5927884"/>
            <a:ext cx="379452" cy="379452"/>
          </a:xfrm>
          <a:prstGeom prst="rect">
            <a:avLst/>
          </a:prstGeom>
        </p:spPr>
      </p:pic>
      <p:sp>
        <p:nvSpPr>
          <p:cNvPr id="20" name="Text 13"/>
          <p:cNvSpPr/>
          <p:nvPr/>
        </p:nvSpPr>
        <p:spPr bwMode="auto">
          <a:xfrm>
            <a:off x="3050024" y="5927884"/>
            <a:ext cx="1725097" cy="2156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  <a:defRPr/>
            </a:pPr>
            <a:r>
              <a:rPr lang="en-US" sz="1350" b="1">
                <a:solidFill>
                  <a:srgbClr val="E2E6E9"/>
                </a:solidFill>
                <a:latin typeface="Montserrat Bold"/>
                <a:ea typeface="Montserrat Bold"/>
                <a:cs typeface="Montserrat Bold"/>
              </a:rPr>
              <a:t>Pillow</a:t>
            </a:r>
            <a:endParaRPr lang="en-US" sz="1350"/>
          </a:p>
        </p:txBody>
      </p:sp>
      <p:sp>
        <p:nvSpPr>
          <p:cNvPr id="21" name="Text 14"/>
          <p:cNvSpPr/>
          <p:nvPr/>
        </p:nvSpPr>
        <p:spPr bwMode="auto">
          <a:xfrm>
            <a:off x="3050024" y="6236851"/>
            <a:ext cx="4080033" cy="1838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  <a:defRPr/>
            </a:pPr>
            <a:r>
              <a:rPr lang="en-US" sz="1150">
                <a:solidFill>
                  <a:srgbClr val="E2E6E9"/>
                </a:solidFill>
                <a:latin typeface="Source Sans 3"/>
                <a:ea typeface="Source Sans 3"/>
                <a:cs typeface="Source Sans 3"/>
              </a:rPr>
              <a:t>Для обработки и оптимизации изображений.</a:t>
            </a:r>
            <a:endParaRPr lang="en-US" sz="1150"/>
          </a:p>
        </p:txBody>
      </p:sp>
      <p:pic>
        <p:nvPicPr>
          <p:cNvPr id="22" name="Image 5" descr="preencoded.png"/>
          <p:cNvPicPr>
            <a:picLocks noChangeAspect="1"/>
          </p:cNvPicPr>
          <p:nvPr/>
        </p:nvPicPr>
        <p:blipFill>
          <a:blip r:embed="rId7"/>
          <a:stretch/>
        </p:blipFill>
        <p:spPr bwMode="auto">
          <a:xfrm>
            <a:off x="7507962" y="2206823"/>
            <a:ext cx="4576167" cy="4576167"/>
          </a:xfrm>
          <a:prstGeom prst="rect">
            <a:avLst/>
          </a:prstGeom>
        </p:spPr>
      </p:pic>
      <p:pic>
        <p:nvPicPr>
          <p:cNvPr id="915652876" name=""/>
          <p:cNvPicPr>
            <a:picLocks noChangeAspect="1"/>
          </p:cNvPicPr>
          <p:nvPr/>
        </p:nvPicPr>
        <p:blipFill>
          <a:blip r:embed="rId8"/>
          <a:stretch/>
        </p:blipFill>
        <p:spPr bwMode="auto">
          <a:xfrm>
            <a:off x="12392024" y="7105649"/>
            <a:ext cx="2228850" cy="10477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Slide 4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 bwMode="auto">
          <a:xfrm>
            <a:off x="981194" y="756046"/>
            <a:ext cx="1024771" cy="341233"/>
          </a:xfrm>
          <a:prstGeom prst="roundRect">
            <a:avLst>
              <a:gd name="adj" fmla="val 7102"/>
            </a:avLst>
          </a:prstGeom>
          <a:solidFill>
            <a:srgbClr val="262626"/>
          </a:solidFill>
          <a:ln/>
        </p:spPr>
      </p:sp>
      <p:sp>
        <p:nvSpPr>
          <p:cNvPr id="3" name="Text 1"/>
          <p:cNvSpPr/>
          <p:nvPr/>
        </p:nvSpPr>
        <p:spPr bwMode="auto">
          <a:xfrm>
            <a:off x="1102281" y="816531"/>
            <a:ext cx="782598" cy="2202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  <a:defRPr/>
            </a:pPr>
            <a:r>
              <a:rPr lang="en-US" sz="1250">
                <a:solidFill>
                  <a:srgbClr val="E2E6E9"/>
                </a:solidFill>
                <a:latin typeface="Source Sans 3"/>
                <a:ea typeface="Source Sans 3"/>
                <a:cs typeface="Source Sans 3"/>
              </a:rPr>
              <a:t>СТРУКТУРА</a:t>
            </a:r>
            <a:endParaRPr lang="en-US" sz="1250"/>
          </a:p>
        </p:txBody>
      </p:sp>
      <p:sp>
        <p:nvSpPr>
          <p:cNvPr id="4" name="Text 2"/>
          <p:cNvSpPr/>
          <p:nvPr/>
        </p:nvSpPr>
        <p:spPr bwMode="auto">
          <a:xfrm>
            <a:off x="981194" y="1163360"/>
            <a:ext cx="9603700" cy="4589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  <a:defRPr/>
            </a:pPr>
            <a:r>
              <a:rPr lang="en-US" sz="285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</a:rPr>
              <a:t>Модульная архитектура для легкой поддержки</a:t>
            </a:r>
            <a:endParaRPr lang="en-US" sz="285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981194" y="1870115"/>
            <a:ext cx="12667893" cy="2019419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 bwMode="auto">
          <a:xfrm>
            <a:off x="981194" y="4075390"/>
            <a:ext cx="12667893" cy="5505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  <a:defRPr/>
            </a:pPr>
            <a:r>
              <a:rPr lang="en-US" sz="1550">
                <a:solidFill>
                  <a:srgbClr val="E2E6E9"/>
                </a:solidFill>
                <a:latin typeface="Source Sans 3"/>
                <a:ea typeface="Source Sans 3"/>
                <a:cs typeface="Source Sans 3"/>
              </a:rPr>
              <a:t>Проект построен на модульной архитектуре, что значительно упрощает разработку, тестирование и расширение функционала. Каждый модуль отвечает за свою часть игры.</a:t>
            </a:r>
            <a:endParaRPr lang="en-US" sz="1550"/>
          </a:p>
        </p:txBody>
      </p:sp>
      <p:sp>
        <p:nvSpPr>
          <p:cNvPr id="7" name="Shape 4"/>
          <p:cNvSpPr/>
          <p:nvPr/>
        </p:nvSpPr>
        <p:spPr bwMode="auto">
          <a:xfrm>
            <a:off x="981194" y="4811792"/>
            <a:ext cx="3043118" cy="1385888"/>
          </a:xfrm>
          <a:prstGeom prst="roundRect">
            <a:avLst>
              <a:gd name="adj" fmla="val 2186"/>
            </a:avLst>
          </a:prstGeom>
          <a:solidFill>
            <a:srgbClr val="111213"/>
          </a:solidFill>
          <a:ln w="22860">
            <a:solidFill>
              <a:srgbClr val="494A4B"/>
            </a:solidFill>
            <a:prstDash val="solid"/>
          </a:ln>
        </p:spPr>
      </p:sp>
      <p:sp>
        <p:nvSpPr>
          <p:cNvPr id="8" name="Text 5"/>
          <p:cNvSpPr/>
          <p:nvPr/>
        </p:nvSpPr>
        <p:spPr bwMode="auto">
          <a:xfrm>
            <a:off x="1205984" y="5036582"/>
            <a:ext cx="2294811" cy="286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  <a:defRPr/>
            </a:pPr>
            <a:r>
              <a:rPr lang="en-US" sz="1800" b="1">
                <a:solidFill>
                  <a:srgbClr val="E2E6E9"/>
                </a:solidFill>
                <a:latin typeface="Montserrat Bold"/>
                <a:ea typeface="Montserrat Bold"/>
                <a:cs typeface="Montserrat Bold"/>
              </a:rPr>
              <a:t>main_menu.py</a:t>
            </a:r>
            <a:endParaRPr lang="en-US" sz="1800"/>
          </a:p>
        </p:txBody>
      </p:sp>
      <p:sp>
        <p:nvSpPr>
          <p:cNvPr id="9" name="Text 6"/>
          <p:cNvSpPr/>
          <p:nvPr/>
        </p:nvSpPr>
        <p:spPr bwMode="auto">
          <a:xfrm>
            <a:off x="1205984" y="5422344"/>
            <a:ext cx="2593538" cy="2752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  <a:defRPr/>
            </a:pPr>
            <a:r>
              <a:rPr lang="en-US" sz="1550">
                <a:solidFill>
                  <a:srgbClr val="E2E6E9"/>
                </a:solidFill>
                <a:latin typeface="Source Sans 3"/>
                <a:ea typeface="Source Sans 3"/>
                <a:cs typeface="Source Sans 3"/>
              </a:rPr>
              <a:t>Главное меню игры.</a:t>
            </a:r>
            <a:endParaRPr lang="en-US" sz="1550"/>
          </a:p>
        </p:txBody>
      </p:sp>
      <p:sp>
        <p:nvSpPr>
          <p:cNvPr id="10" name="Shape 7"/>
          <p:cNvSpPr/>
          <p:nvPr/>
        </p:nvSpPr>
        <p:spPr bwMode="auto">
          <a:xfrm>
            <a:off x="4189452" y="4811792"/>
            <a:ext cx="3043118" cy="1385888"/>
          </a:xfrm>
          <a:prstGeom prst="roundRect">
            <a:avLst>
              <a:gd name="adj" fmla="val 2186"/>
            </a:avLst>
          </a:prstGeom>
          <a:solidFill>
            <a:srgbClr val="111213"/>
          </a:solidFill>
          <a:ln w="22860">
            <a:solidFill>
              <a:srgbClr val="494A4B"/>
            </a:solidFill>
            <a:prstDash val="solid"/>
          </a:ln>
        </p:spPr>
      </p:sp>
      <p:sp>
        <p:nvSpPr>
          <p:cNvPr id="11" name="Text 8"/>
          <p:cNvSpPr/>
          <p:nvPr/>
        </p:nvSpPr>
        <p:spPr bwMode="auto">
          <a:xfrm>
            <a:off x="4414242" y="5036582"/>
            <a:ext cx="2294811" cy="286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  <a:defRPr/>
            </a:pPr>
            <a:r>
              <a:rPr lang="en-US" sz="1800" b="1">
                <a:solidFill>
                  <a:srgbClr val="E2E6E9"/>
                </a:solidFill>
                <a:latin typeface="Montserrat Bold"/>
                <a:ea typeface="Montserrat Bold"/>
                <a:cs typeface="Montserrat Bold"/>
              </a:rPr>
              <a:t>game.py</a:t>
            </a:r>
            <a:endParaRPr lang="en-US" sz="1800"/>
          </a:p>
        </p:txBody>
      </p:sp>
      <p:sp>
        <p:nvSpPr>
          <p:cNvPr id="12" name="Text 9"/>
          <p:cNvSpPr/>
          <p:nvPr/>
        </p:nvSpPr>
        <p:spPr bwMode="auto">
          <a:xfrm>
            <a:off x="4414242" y="5422344"/>
            <a:ext cx="2593538" cy="2752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  <a:defRPr/>
            </a:pPr>
            <a:r>
              <a:rPr lang="en-US" sz="1550">
                <a:solidFill>
                  <a:srgbClr val="E2E6E9"/>
                </a:solidFill>
                <a:latin typeface="Source Sans 3"/>
                <a:ea typeface="Source Sans 3"/>
                <a:cs typeface="Source Sans 3"/>
              </a:rPr>
              <a:t>Основная игровая логика.</a:t>
            </a:r>
            <a:endParaRPr lang="en-US" sz="1550"/>
          </a:p>
        </p:txBody>
      </p:sp>
      <p:sp>
        <p:nvSpPr>
          <p:cNvPr id="13" name="Shape 10"/>
          <p:cNvSpPr/>
          <p:nvPr/>
        </p:nvSpPr>
        <p:spPr bwMode="auto">
          <a:xfrm>
            <a:off x="7397710" y="4811792"/>
            <a:ext cx="3043118" cy="1385888"/>
          </a:xfrm>
          <a:prstGeom prst="roundRect">
            <a:avLst>
              <a:gd name="adj" fmla="val 2186"/>
            </a:avLst>
          </a:prstGeom>
          <a:solidFill>
            <a:srgbClr val="111213"/>
          </a:solidFill>
          <a:ln w="22860">
            <a:solidFill>
              <a:srgbClr val="494A4B"/>
            </a:solidFill>
            <a:prstDash val="solid"/>
          </a:ln>
        </p:spPr>
      </p:sp>
      <p:sp>
        <p:nvSpPr>
          <p:cNvPr id="14" name="Text 11"/>
          <p:cNvSpPr/>
          <p:nvPr/>
        </p:nvSpPr>
        <p:spPr bwMode="auto">
          <a:xfrm>
            <a:off x="7622500" y="5036582"/>
            <a:ext cx="2294811" cy="286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  <a:defRPr/>
            </a:pPr>
            <a:r>
              <a:rPr lang="en-US" sz="1800" b="1">
                <a:solidFill>
                  <a:srgbClr val="E2E6E9"/>
                </a:solidFill>
                <a:latin typeface="Montserrat Bold"/>
                <a:ea typeface="Montserrat Bold"/>
                <a:cs typeface="Montserrat Bold"/>
              </a:rPr>
              <a:t>level.py</a:t>
            </a:r>
            <a:endParaRPr lang="en-US" sz="1800"/>
          </a:p>
        </p:txBody>
      </p:sp>
      <p:sp>
        <p:nvSpPr>
          <p:cNvPr id="15" name="Text 12"/>
          <p:cNvSpPr/>
          <p:nvPr/>
        </p:nvSpPr>
        <p:spPr bwMode="auto">
          <a:xfrm>
            <a:off x="7622500" y="5422344"/>
            <a:ext cx="2593538" cy="5505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  <a:defRPr/>
            </a:pPr>
            <a:r>
              <a:rPr lang="en-US" sz="1550">
                <a:solidFill>
                  <a:srgbClr val="E2E6E9"/>
                </a:solidFill>
                <a:latin typeface="Source Sans 3"/>
                <a:ea typeface="Source Sans 3"/>
                <a:cs typeface="Source Sans 3"/>
              </a:rPr>
              <a:t>Загрузка и управление уровнями.</a:t>
            </a:r>
            <a:endParaRPr lang="en-US" sz="1550"/>
          </a:p>
        </p:txBody>
      </p:sp>
      <p:sp>
        <p:nvSpPr>
          <p:cNvPr id="16" name="Shape 13"/>
          <p:cNvSpPr/>
          <p:nvPr/>
        </p:nvSpPr>
        <p:spPr bwMode="auto">
          <a:xfrm>
            <a:off x="10605968" y="4811792"/>
            <a:ext cx="3043118" cy="1385888"/>
          </a:xfrm>
          <a:prstGeom prst="roundRect">
            <a:avLst>
              <a:gd name="adj" fmla="val 2186"/>
            </a:avLst>
          </a:prstGeom>
          <a:solidFill>
            <a:srgbClr val="111213"/>
          </a:solidFill>
          <a:ln w="22860">
            <a:solidFill>
              <a:srgbClr val="494A4B"/>
            </a:solidFill>
            <a:prstDash val="solid"/>
          </a:ln>
        </p:spPr>
      </p:sp>
      <p:sp>
        <p:nvSpPr>
          <p:cNvPr id="17" name="Text 14"/>
          <p:cNvSpPr/>
          <p:nvPr/>
        </p:nvSpPr>
        <p:spPr bwMode="auto">
          <a:xfrm>
            <a:off x="10830758" y="5036582"/>
            <a:ext cx="2294811" cy="286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  <a:defRPr/>
            </a:pPr>
            <a:r>
              <a:rPr lang="en-US" sz="1800" b="1">
                <a:solidFill>
                  <a:srgbClr val="E2E6E9"/>
                </a:solidFill>
                <a:latin typeface="Montserrat Bold"/>
                <a:ea typeface="Montserrat Bold"/>
                <a:cs typeface="Montserrat Bold"/>
              </a:rPr>
              <a:t>database.py</a:t>
            </a:r>
            <a:endParaRPr lang="en-US" sz="1800"/>
          </a:p>
        </p:txBody>
      </p:sp>
      <p:sp>
        <p:nvSpPr>
          <p:cNvPr id="18" name="Text 15"/>
          <p:cNvSpPr/>
          <p:nvPr/>
        </p:nvSpPr>
        <p:spPr bwMode="auto">
          <a:xfrm>
            <a:off x="10830758" y="5422344"/>
            <a:ext cx="2593538" cy="5505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  <a:defRPr/>
            </a:pPr>
            <a:r>
              <a:rPr lang="en-US" sz="1550">
                <a:solidFill>
                  <a:srgbClr val="E2E6E9"/>
                </a:solidFill>
                <a:latin typeface="Source Sans 3"/>
                <a:ea typeface="Source Sans 3"/>
                <a:cs typeface="Source Sans 3"/>
              </a:rPr>
              <a:t>Взаимодействие с базой данных.</a:t>
            </a:r>
            <a:endParaRPr lang="en-US" sz="1550"/>
          </a:p>
        </p:txBody>
      </p:sp>
      <p:sp>
        <p:nvSpPr>
          <p:cNvPr id="19" name="Shape 16"/>
          <p:cNvSpPr/>
          <p:nvPr/>
        </p:nvSpPr>
        <p:spPr bwMode="auto">
          <a:xfrm>
            <a:off x="981194" y="6362819"/>
            <a:ext cx="12667893" cy="1110615"/>
          </a:xfrm>
          <a:prstGeom prst="roundRect">
            <a:avLst>
              <a:gd name="adj" fmla="val 2728"/>
            </a:avLst>
          </a:prstGeom>
          <a:solidFill>
            <a:srgbClr val="111213"/>
          </a:solidFill>
          <a:ln w="22860">
            <a:solidFill>
              <a:srgbClr val="494A4B"/>
            </a:solidFill>
            <a:prstDash val="solid"/>
          </a:ln>
        </p:spPr>
      </p:sp>
      <p:sp>
        <p:nvSpPr>
          <p:cNvPr id="20" name="Text 17"/>
          <p:cNvSpPr/>
          <p:nvPr/>
        </p:nvSpPr>
        <p:spPr bwMode="auto">
          <a:xfrm>
            <a:off x="1205984" y="6587609"/>
            <a:ext cx="2294811" cy="286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  <a:defRPr/>
            </a:pPr>
            <a:r>
              <a:rPr lang="en-US" sz="1800" b="1">
                <a:solidFill>
                  <a:srgbClr val="E2E6E9"/>
                </a:solidFill>
                <a:latin typeface="Montserrat Bold"/>
                <a:ea typeface="Montserrat Bold"/>
                <a:cs typeface="Montserrat Bold"/>
              </a:rPr>
              <a:t>Классы</a:t>
            </a:r>
            <a:endParaRPr lang="en-US" sz="1800"/>
          </a:p>
        </p:txBody>
      </p:sp>
      <p:sp>
        <p:nvSpPr>
          <p:cNvPr id="21" name="Text 18"/>
          <p:cNvSpPr/>
          <p:nvPr/>
        </p:nvSpPr>
        <p:spPr bwMode="auto">
          <a:xfrm>
            <a:off x="1205984" y="6973371"/>
            <a:ext cx="12218313" cy="2752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  <a:defRPr/>
            </a:pPr>
            <a:r>
              <a:rPr lang="en-US" sz="1550">
                <a:solidFill>
                  <a:srgbClr val="E2E6E9"/>
                </a:solidFill>
                <a:latin typeface="Source Sans 3"/>
                <a:ea typeface="Source Sans 3"/>
                <a:cs typeface="Source Sans 3"/>
              </a:rPr>
              <a:t>Player, Spinner, SlimeGreen, Branacle, Level, GameView.</a:t>
            </a:r>
            <a:endParaRPr lang="en-US" sz="1550"/>
          </a:p>
        </p:txBody>
      </p:sp>
      <p:pic>
        <p:nvPicPr>
          <p:cNvPr id="1406394219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12309870" y="7648574"/>
            <a:ext cx="2228850" cy="51018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Slide 5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 bwMode="auto">
          <a:xfrm>
            <a:off x="792718" y="571857"/>
            <a:ext cx="1687235" cy="354567"/>
          </a:xfrm>
          <a:prstGeom prst="roundRect">
            <a:avLst>
              <a:gd name="adj" fmla="val 7038"/>
            </a:avLst>
          </a:prstGeom>
          <a:solidFill>
            <a:srgbClr val="262626"/>
          </a:solidFill>
          <a:ln/>
        </p:spPr>
      </p:sp>
      <p:sp>
        <p:nvSpPr>
          <p:cNvPr id="3" name="Text 1"/>
          <p:cNvSpPr/>
          <p:nvPr/>
        </p:nvSpPr>
        <p:spPr bwMode="auto">
          <a:xfrm>
            <a:off x="917496" y="634246"/>
            <a:ext cx="1437680" cy="2297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  <a:defRPr/>
            </a:pPr>
            <a:r>
              <a:rPr lang="en-US" sz="1300">
                <a:solidFill>
                  <a:srgbClr val="E2E6E9"/>
                </a:solidFill>
                <a:latin typeface="Source Sans 3"/>
                <a:ea typeface="Source Sans 3"/>
                <a:cs typeface="Source Sans 3"/>
              </a:rPr>
              <a:t>ИГРОВОЙ ПРОЦЕСС</a:t>
            </a:r>
            <a:endParaRPr lang="en-US" sz="1300"/>
          </a:p>
        </p:txBody>
      </p:sp>
      <p:sp>
        <p:nvSpPr>
          <p:cNvPr id="4" name="Text 2"/>
          <p:cNvSpPr/>
          <p:nvPr/>
        </p:nvSpPr>
        <p:spPr bwMode="auto">
          <a:xfrm>
            <a:off x="792718" y="996434"/>
            <a:ext cx="6989683" cy="4726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00"/>
              </a:lnSpc>
              <a:buNone/>
              <a:defRPr/>
            </a:pPr>
            <a:r>
              <a:rPr lang="en-US" sz="295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</a:rPr>
              <a:t>Основы взаимодействия с миром</a:t>
            </a:r>
            <a:endParaRPr lang="en-US" sz="2950"/>
          </a:p>
        </p:txBody>
      </p:sp>
      <p:sp>
        <p:nvSpPr>
          <p:cNvPr id="5" name="Text 3"/>
          <p:cNvSpPr/>
          <p:nvPr/>
        </p:nvSpPr>
        <p:spPr bwMode="auto">
          <a:xfrm>
            <a:off x="792718" y="1889522"/>
            <a:ext cx="6946463" cy="8622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  <a:defRPr/>
            </a:pPr>
            <a:r>
              <a:rPr lang="en-US" sz="1600">
                <a:solidFill>
                  <a:srgbClr val="E2E6E9"/>
                </a:solidFill>
                <a:latin typeface="Source Sans 3"/>
                <a:ea typeface="Source Sans 3"/>
                <a:cs typeface="Source Sans 3"/>
              </a:rPr>
              <a:t>Игровой процесс включает классические элементы платформеров, позволяя игроку исследовать мир, преодолевать препятствия и взаимодействовать с объектами.</a:t>
            </a:r>
            <a:endParaRPr lang="en-US" sz="1600"/>
          </a:p>
        </p:txBody>
      </p:sp>
      <p:sp>
        <p:nvSpPr>
          <p:cNvPr id="6" name="Text 4"/>
          <p:cNvSpPr/>
          <p:nvPr/>
        </p:nvSpPr>
        <p:spPr bwMode="auto">
          <a:xfrm>
            <a:off x="792718" y="2909411"/>
            <a:ext cx="6946463" cy="17243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  <a:defRPr/>
            </a:pPr>
            <a:r>
              <a:rPr lang="en-US" sz="1600" b="1">
                <a:solidFill>
                  <a:srgbClr val="E2E6E9"/>
                </a:solidFill>
                <a:latin typeface="Source Sans 3"/>
                <a:ea typeface="Source Sans 3"/>
                <a:cs typeface="Source Sans 3"/>
              </a:rPr>
              <a:t>Управление персонажем:</a:t>
            </a:r>
            <a:r>
              <a:rPr lang="en-US" sz="1600">
                <a:solidFill>
                  <a:srgbClr val="E2E6E9"/>
                </a:solidFill>
                <a:latin typeface="Source Sans 3"/>
                <a:ea typeface="Source Sans 3"/>
                <a:cs typeface="Source Sans 3"/>
              </a:rPr>
              <a:t> Плавные прыжки, быстрый бег и приседания для маневрирования.</a:t>
            </a:r>
            <a:endParaRPr lang="en-US" sz="1600"/>
          </a:p>
          <a:p>
            <a:pPr marL="0" indent="0" algn="l">
              <a:lnSpc>
                <a:spcPts val="2250"/>
              </a:lnSpc>
              <a:buNone/>
              <a:defRPr/>
            </a:pPr>
            <a:r>
              <a:rPr lang="en-US" sz="1600" b="1">
                <a:solidFill>
                  <a:srgbClr val="E2E6E9"/>
                </a:solidFill>
                <a:latin typeface="Source Sans 3"/>
                <a:ea typeface="Source Sans 3"/>
                <a:cs typeface="Source Sans 3"/>
              </a:rPr>
              <a:t>Сбор предметов:</a:t>
            </a:r>
            <a:r>
              <a:rPr lang="en-US" sz="1600">
                <a:solidFill>
                  <a:srgbClr val="E2E6E9"/>
                </a:solidFill>
                <a:latin typeface="Source Sans 3"/>
                <a:ea typeface="Source Sans 3"/>
                <a:cs typeface="Source Sans 3"/>
              </a:rPr>
              <a:t> Монеты для очков и ключи для открытия новых путей.</a:t>
            </a:r>
            <a:endParaRPr lang="en-US" sz="1600"/>
          </a:p>
          <a:p>
            <a:pPr marL="0" indent="0" algn="l">
              <a:lnSpc>
                <a:spcPts val="2250"/>
              </a:lnSpc>
              <a:buNone/>
              <a:defRPr/>
            </a:pPr>
            <a:r>
              <a:rPr lang="en-US" sz="1600" b="1">
                <a:solidFill>
                  <a:srgbClr val="E2E6E9"/>
                </a:solidFill>
                <a:latin typeface="Source Sans 3"/>
                <a:ea typeface="Source Sans 3"/>
                <a:cs typeface="Source Sans 3"/>
              </a:rPr>
              <a:t>Враги:</a:t>
            </a:r>
            <a:r>
              <a:rPr lang="en-US" sz="1600">
                <a:solidFill>
                  <a:srgbClr val="E2E6E9"/>
                </a:solidFill>
                <a:latin typeface="Source Sans 3"/>
                <a:ea typeface="Source Sans 3"/>
                <a:cs typeface="Source Sans 3"/>
              </a:rPr>
              <a:t> Различные типы врагов, требующие уникальных подходов.</a:t>
            </a:r>
            <a:endParaRPr lang="en-US" sz="1600"/>
          </a:p>
          <a:p>
            <a:pPr marL="0" indent="0" algn="l">
              <a:lnSpc>
                <a:spcPts val="2250"/>
              </a:lnSpc>
              <a:buNone/>
              <a:defRPr/>
            </a:pPr>
            <a:r>
              <a:rPr lang="en-US" sz="1600" b="1">
                <a:solidFill>
                  <a:srgbClr val="E2E6E9"/>
                </a:solidFill>
                <a:latin typeface="Source Sans 3"/>
                <a:ea typeface="Source Sans 3"/>
                <a:cs typeface="Source Sans 3"/>
              </a:rPr>
              <a:t>Взаимодействие:</a:t>
            </a:r>
            <a:r>
              <a:rPr lang="en-US" sz="1600">
                <a:solidFill>
                  <a:srgbClr val="E2E6E9"/>
                </a:solidFill>
                <a:latin typeface="Source Sans 3"/>
                <a:ea typeface="Source Sans 3"/>
                <a:cs typeface="Source Sans 3"/>
              </a:rPr>
              <a:t> Открывание дверей ключами и активация блоков.</a:t>
            </a:r>
            <a:endParaRPr lang="en-US" sz="160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8254008" y="1928932"/>
            <a:ext cx="5591175" cy="5591175"/>
          </a:xfrm>
          <a:prstGeom prst="rect">
            <a:avLst/>
          </a:prstGeom>
        </p:spPr>
      </p:pic>
      <p:pic>
        <p:nvPicPr>
          <p:cNvPr id="298220009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12325349" y="7734299"/>
            <a:ext cx="2228850" cy="4857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Slide 6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 bwMode="auto">
          <a:xfrm>
            <a:off x="863798" y="1225629"/>
            <a:ext cx="1460777" cy="444103"/>
          </a:xfrm>
          <a:prstGeom prst="roundRect">
            <a:avLst>
              <a:gd name="adj" fmla="val 6670"/>
            </a:avLst>
          </a:prstGeom>
          <a:solidFill>
            <a:srgbClr val="262626"/>
          </a:solidFill>
          <a:ln/>
        </p:spPr>
      </p:sp>
      <p:sp>
        <p:nvSpPr>
          <p:cNvPr id="3" name="Text 1"/>
          <p:cNvSpPr/>
          <p:nvPr/>
        </p:nvSpPr>
        <p:spPr bwMode="auto">
          <a:xfrm>
            <a:off x="1011793" y="1299567"/>
            <a:ext cx="1164788" cy="296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  <a:defRPr/>
            </a:pPr>
            <a:r>
              <a:rPr lang="en-US" sz="1550">
                <a:solidFill>
                  <a:srgbClr val="E2E6E9"/>
                </a:solidFill>
                <a:latin typeface="Source Sans 3"/>
                <a:ea typeface="Source Sans 3"/>
                <a:cs typeface="Source Sans 3"/>
              </a:rPr>
              <a:t>РЕАЛИЗАЦИЯ</a:t>
            </a:r>
            <a:endParaRPr lang="en-US" sz="1550"/>
          </a:p>
        </p:txBody>
      </p:sp>
      <p:sp>
        <p:nvSpPr>
          <p:cNvPr id="4" name="Text 2"/>
          <p:cNvSpPr/>
          <p:nvPr/>
        </p:nvSpPr>
        <p:spPr bwMode="auto">
          <a:xfrm>
            <a:off x="863798" y="1768435"/>
            <a:ext cx="8850630" cy="560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  <a:defRPr/>
            </a:pPr>
            <a:r>
              <a:rPr lang="en-US" sz="35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</a:rPr>
              <a:t>Ключевые особенности и механики</a:t>
            </a:r>
            <a:endParaRPr lang="en-US" sz="3500"/>
          </a:p>
        </p:txBody>
      </p:sp>
      <p:sp>
        <p:nvSpPr>
          <p:cNvPr id="5" name="Shape 3"/>
          <p:cNvSpPr/>
          <p:nvPr/>
        </p:nvSpPr>
        <p:spPr bwMode="auto">
          <a:xfrm>
            <a:off x="1233964" y="3686770"/>
            <a:ext cx="3766065" cy="246817"/>
          </a:xfrm>
          <a:prstGeom prst="roundRect">
            <a:avLst>
              <a:gd name="adj" fmla="val 15001"/>
            </a:avLst>
          </a:prstGeom>
          <a:solidFill>
            <a:srgbClr val="303132"/>
          </a:solidFill>
          <a:ln/>
        </p:spPr>
      </p:sp>
      <p:sp>
        <p:nvSpPr>
          <p:cNvPr id="6" name="Shape 4"/>
          <p:cNvSpPr/>
          <p:nvPr/>
        </p:nvSpPr>
        <p:spPr bwMode="auto">
          <a:xfrm>
            <a:off x="863798" y="3439894"/>
            <a:ext cx="740450" cy="740450"/>
          </a:xfrm>
          <a:prstGeom prst="roundRect">
            <a:avLst>
              <a:gd name="adj" fmla="val 61746"/>
            </a:avLst>
          </a:prstGeom>
          <a:solidFill>
            <a:srgbClr val="303132"/>
          </a:solidFill>
          <a:ln/>
        </p:spPr>
      </p:sp>
      <p:sp>
        <p:nvSpPr>
          <p:cNvPr id="7" name="Text 5"/>
          <p:cNvSpPr/>
          <p:nvPr/>
        </p:nvSpPr>
        <p:spPr bwMode="auto">
          <a:xfrm>
            <a:off x="1110615" y="4427220"/>
            <a:ext cx="3642717" cy="7012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  <a:defRPr/>
            </a:pPr>
            <a:r>
              <a:rPr lang="en-US" sz="2200" b="1">
                <a:solidFill>
                  <a:srgbClr val="E2E6E9"/>
                </a:solidFill>
                <a:latin typeface="Montserrat Bold"/>
                <a:ea typeface="Montserrat Bold"/>
                <a:cs typeface="Montserrat Bold"/>
              </a:rPr>
              <a:t>Анимация персонажей и врагов</a:t>
            </a:r>
            <a:endParaRPr lang="en-US" sz="2200"/>
          </a:p>
        </p:txBody>
      </p:sp>
      <p:sp>
        <p:nvSpPr>
          <p:cNvPr id="8" name="Text 6"/>
          <p:cNvSpPr/>
          <p:nvPr/>
        </p:nvSpPr>
        <p:spPr bwMode="auto">
          <a:xfrm>
            <a:off x="1110615" y="5276493"/>
            <a:ext cx="3642717" cy="14806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  <a:defRPr/>
            </a:pPr>
            <a:r>
              <a:rPr lang="en-US" sz="1900">
                <a:solidFill>
                  <a:srgbClr val="E2E6E9"/>
                </a:solidFill>
                <a:latin typeface="Source Sans 3"/>
                <a:ea typeface="Source Sans 3"/>
                <a:cs typeface="Source Sans 3"/>
              </a:rPr>
              <a:t>Динамичные анимации для игрока и различных врагов делают игровой мир живым и отзывчивым.</a:t>
            </a:r>
            <a:endParaRPr lang="en-US" sz="1900"/>
          </a:p>
        </p:txBody>
      </p:sp>
      <p:sp>
        <p:nvSpPr>
          <p:cNvPr id="9" name="Shape 7"/>
          <p:cNvSpPr/>
          <p:nvPr/>
        </p:nvSpPr>
        <p:spPr bwMode="auto">
          <a:xfrm>
            <a:off x="5617131" y="3316486"/>
            <a:ext cx="3766065" cy="246817"/>
          </a:xfrm>
          <a:prstGeom prst="roundRect">
            <a:avLst>
              <a:gd name="adj" fmla="val 15001"/>
            </a:avLst>
          </a:prstGeom>
          <a:solidFill>
            <a:srgbClr val="303132"/>
          </a:solidFill>
          <a:ln/>
        </p:spPr>
      </p:sp>
      <p:sp>
        <p:nvSpPr>
          <p:cNvPr id="10" name="Shape 8"/>
          <p:cNvSpPr/>
          <p:nvPr/>
        </p:nvSpPr>
        <p:spPr bwMode="auto">
          <a:xfrm>
            <a:off x="5246965" y="3069610"/>
            <a:ext cx="740450" cy="740450"/>
          </a:xfrm>
          <a:prstGeom prst="roundRect">
            <a:avLst>
              <a:gd name="adj" fmla="val 61746"/>
            </a:avLst>
          </a:prstGeom>
          <a:solidFill>
            <a:srgbClr val="303132"/>
          </a:solidFill>
          <a:ln/>
        </p:spPr>
      </p:sp>
      <p:pic>
        <p:nvPicPr>
          <p:cNvPr id="11" name="Image 0" descr="preencoded.png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5432108" y="3254752"/>
            <a:ext cx="370165" cy="370165"/>
          </a:xfrm>
          <a:prstGeom prst="rect">
            <a:avLst/>
          </a:prstGeom>
        </p:spPr>
      </p:pic>
      <p:sp>
        <p:nvSpPr>
          <p:cNvPr id="12" name="Text 9"/>
          <p:cNvSpPr/>
          <p:nvPr/>
        </p:nvSpPr>
        <p:spPr bwMode="auto">
          <a:xfrm>
            <a:off x="5493782" y="4056936"/>
            <a:ext cx="3642717" cy="7012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  <a:defRPr/>
            </a:pPr>
            <a:r>
              <a:rPr lang="en-US" sz="2200" b="1">
                <a:solidFill>
                  <a:srgbClr val="E2E6E9"/>
                </a:solidFill>
                <a:latin typeface="Montserrat Bold"/>
                <a:ea typeface="Montserrat Bold"/>
                <a:cs typeface="Montserrat Bold"/>
              </a:rPr>
              <a:t>Гибкая система настроек</a:t>
            </a:r>
            <a:endParaRPr lang="en-US" sz="2200"/>
          </a:p>
        </p:txBody>
      </p:sp>
      <p:sp>
        <p:nvSpPr>
          <p:cNvPr id="13" name="Text 10"/>
          <p:cNvSpPr/>
          <p:nvPr/>
        </p:nvSpPr>
        <p:spPr bwMode="auto">
          <a:xfrm>
            <a:off x="5493782" y="4906208"/>
            <a:ext cx="3642717" cy="14806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  <a:defRPr/>
            </a:pPr>
            <a:r>
              <a:rPr lang="en-US" sz="1900">
                <a:solidFill>
                  <a:srgbClr val="E2E6E9"/>
                </a:solidFill>
                <a:latin typeface="Source Sans 3"/>
                <a:ea typeface="Source Sans 3"/>
                <a:cs typeface="Source Sans 3"/>
              </a:rPr>
              <a:t>Настраиваемые параметры разрешения, звука и игрового процесса через удобные вкладки.</a:t>
            </a:r>
            <a:endParaRPr lang="en-US" sz="1900"/>
          </a:p>
        </p:txBody>
      </p:sp>
      <p:sp>
        <p:nvSpPr>
          <p:cNvPr id="14" name="Shape 11"/>
          <p:cNvSpPr/>
          <p:nvPr/>
        </p:nvSpPr>
        <p:spPr bwMode="auto">
          <a:xfrm>
            <a:off x="10000298" y="2946321"/>
            <a:ext cx="3766065" cy="246817"/>
          </a:xfrm>
          <a:prstGeom prst="roundRect">
            <a:avLst>
              <a:gd name="adj" fmla="val 15001"/>
            </a:avLst>
          </a:prstGeom>
          <a:solidFill>
            <a:srgbClr val="303132"/>
          </a:solidFill>
          <a:ln/>
        </p:spPr>
      </p:sp>
      <p:sp>
        <p:nvSpPr>
          <p:cNvPr id="15" name="Shape 12"/>
          <p:cNvSpPr/>
          <p:nvPr/>
        </p:nvSpPr>
        <p:spPr bwMode="auto">
          <a:xfrm>
            <a:off x="9630132" y="2699445"/>
            <a:ext cx="740450" cy="740450"/>
          </a:xfrm>
          <a:prstGeom prst="roundRect">
            <a:avLst>
              <a:gd name="adj" fmla="val 61746"/>
            </a:avLst>
          </a:prstGeom>
          <a:solidFill>
            <a:srgbClr val="303132"/>
          </a:solidFill>
          <a:ln/>
        </p:spPr>
      </p:sp>
      <p:sp>
        <p:nvSpPr>
          <p:cNvPr id="16" name="Text 13"/>
          <p:cNvSpPr/>
          <p:nvPr/>
        </p:nvSpPr>
        <p:spPr bwMode="auto">
          <a:xfrm>
            <a:off x="9876949" y="3686770"/>
            <a:ext cx="3521512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  <a:defRPr/>
            </a:pPr>
            <a:r>
              <a:rPr lang="en-US" sz="2200" b="1">
                <a:solidFill>
                  <a:srgbClr val="E2E6E9"/>
                </a:solidFill>
                <a:latin typeface="Montserrat Bold"/>
                <a:ea typeface="Montserrat Bold"/>
                <a:cs typeface="Montserrat Bold"/>
              </a:rPr>
              <a:t>Сохранение прогресса</a:t>
            </a:r>
            <a:endParaRPr lang="en-US" sz="2200"/>
          </a:p>
        </p:txBody>
      </p:sp>
      <p:sp>
        <p:nvSpPr>
          <p:cNvPr id="17" name="Text 14"/>
          <p:cNvSpPr/>
          <p:nvPr/>
        </p:nvSpPr>
        <p:spPr bwMode="auto">
          <a:xfrm>
            <a:off x="9876949" y="4185404"/>
            <a:ext cx="3642717" cy="14806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  <a:defRPr/>
            </a:pPr>
            <a:r>
              <a:rPr lang="en-US" sz="1900">
                <a:solidFill>
                  <a:srgbClr val="E2E6E9"/>
                </a:solidFill>
                <a:latin typeface="Source Sans 3"/>
                <a:ea typeface="Source Sans 3"/>
                <a:cs typeface="Source Sans 3"/>
              </a:rPr>
              <a:t>Весь прогресс, включая собранные предметы и настройки, надёжно сохраняется в базе данных SQLite.</a:t>
            </a:r>
            <a:endParaRPr lang="en-US" sz="1900"/>
          </a:p>
        </p:txBody>
      </p:sp>
      <p:pic>
        <p:nvPicPr>
          <p:cNvPr id="2015320692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12284035" y="7077074"/>
            <a:ext cx="2228850" cy="10477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Slide 7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 bwMode="auto">
          <a:xfrm>
            <a:off x="1501020" y="668298"/>
            <a:ext cx="885825" cy="305991"/>
          </a:xfrm>
          <a:prstGeom prst="roundRect">
            <a:avLst>
              <a:gd name="adj" fmla="val 7270"/>
            </a:avLst>
          </a:prstGeom>
          <a:solidFill>
            <a:srgbClr val="262626"/>
          </a:solidFill>
          <a:ln/>
        </p:spPr>
      </p:sp>
      <p:sp>
        <p:nvSpPr>
          <p:cNvPr id="3" name="Text 1"/>
          <p:cNvSpPr/>
          <p:nvPr/>
        </p:nvSpPr>
        <p:spPr bwMode="auto">
          <a:xfrm>
            <a:off x="1612225" y="723900"/>
            <a:ext cx="663416" cy="1947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  <a:defRPr/>
            </a:pPr>
            <a:r>
              <a:rPr lang="en-US" sz="1150">
                <a:solidFill>
                  <a:srgbClr val="E2E6E9"/>
                </a:solidFill>
                <a:latin typeface="Source Sans 3"/>
                <a:ea typeface="Source Sans 3"/>
                <a:cs typeface="Source Sans 3"/>
              </a:rPr>
              <a:t>ЭФФЕКТЫ</a:t>
            </a:r>
            <a:endParaRPr lang="en-US" sz="1150"/>
          </a:p>
        </p:txBody>
      </p:sp>
      <p:sp>
        <p:nvSpPr>
          <p:cNvPr id="4" name="Text 2"/>
          <p:cNvSpPr/>
          <p:nvPr/>
        </p:nvSpPr>
        <p:spPr bwMode="auto">
          <a:xfrm>
            <a:off x="1501020" y="1029891"/>
            <a:ext cx="6354842" cy="4212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  <a:defRPr/>
            </a:pPr>
            <a:r>
              <a:rPr lang="en-US" sz="265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</a:rPr>
              <a:t>Погружение через аудио и визуал</a:t>
            </a:r>
            <a:endParaRPr lang="en-US" sz="265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1501020" y="1816537"/>
            <a:ext cx="5588079" cy="5588079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 bwMode="auto">
          <a:xfrm>
            <a:off x="7548920" y="1785223"/>
            <a:ext cx="5588079" cy="7300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  <a:defRPr/>
            </a:pPr>
            <a:r>
              <a:rPr lang="en-US" sz="1450">
                <a:solidFill>
                  <a:srgbClr val="E2E6E9"/>
                </a:solidFill>
                <a:latin typeface="Source Sans 3"/>
                <a:ea typeface="Source Sans 3"/>
                <a:cs typeface="Source Sans 3"/>
              </a:rPr>
              <a:t>Атмосфера игры значительно усиливается благодаря тщательно подобранным звуковым и визуальным эффектам, создавая полное погружение игрока.</a:t>
            </a:r>
            <a:endParaRPr lang="en-US" sz="1450"/>
          </a:p>
        </p:txBody>
      </p:sp>
      <p:sp>
        <p:nvSpPr>
          <p:cNvPr id="7" name="Shape 4"/>
          <p:cNvSpPr/>
          <p:nvPr/>
        </p:nvSpPr>
        <p:spPr bwMode="auto">
          <a:xfrm>
            <a:off x="7548920" y="2671882"/>
            <a:ext cx="2724388" cy="2198608"/>
          </a:xfrm>
          <a:prstGeom prst="roundRect">
            <a:avLst>
              <a:gd name="adj" fmla="val 1265"/>
            </a:avLst>
          </a:prstGeom>
          <a:solidFill>
            <a:srgbClr val="303132"/>
          </a:solidFill>
          <a:ln/>
        </p:spPr>
      </p:sp>
      <p:sp>
        <p:nvSpPr>
          <p:cNvPr id="8" name="Shape 5"/>
          <p:cNvSpPr/>
          <p:nvPr/>
        </p:nvSpPr>
        <p:spPr bwMode="auto">
          <a:xfrm>
            <a:off x="7734300" y="2857262"/>
            <a:ext cx="556141" cy="556141"/>
          </a:xfrm>
          <a:prstGeom prst="roundRect">
            <a:avLst>
              <a:gd name="adj" fmla="val 16440229"/>
            </a:avLst>
          </a:prstGeom>
          <a:solidFill>
            <a:srgbClr val="FFFFFF"/>
          </a:solidFill>
          <a:ln/>
        </p:spPr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7887295" y="3010257"/>
            <a:ext cx="250150" cy="250150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 bwMode="auto">
          <a:xfrm>
            <a:off x="7734300" y="3552587"/>
            <a:ext cx="2106573" cy="2632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  <a:defRPr/>
            </a:pPr>
            <a:r>
              <a:rPr lang="en-US" sz="1650" b="1">
                <a:solidFill>
                  <a:srgbClr val="E2E6E9"/>
                </a:solidFill>
                <a:latin typeface="Montserrat Bold"/>
                <a:ea typeface="Montserrat Bold"/>
                <a:cs typeface="Montserrat Bold"/>
              </a:rPr>
              <a:t>Музыка уровней</a:t>
            </a:r>
            <a:endParaRPr lang="en-US" sz="1650"/>
          </a:p>
        </p:txBody>
      </p:sp>
      <p:sp>
        <p:nvSpPr>
          <p:cNvPr id="11" name="Text 7"/>
          <p:cNvSpPr/>
          <p:nvPr/>
        </p:nvSpPr>
        <p:spPr bwMode="auto">
          <a:xfrm>
            <a:off x="7734300" y="3955018"/>
            <a:ext cx="2353628" cy="7300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  <a:defRPr/>
            </a:pPr>
            <a:r>
              <a:rPr lang="en-US" sz="1450">
                <a:solidFill>
                  <a:srgbClr val="E2E6E9"/>
                </a:solidFill>
                <a:latin typeface="Source Sans 3"/>
                <a:ea typeface="Source Sans 3"/>
                <a:cs typeface="Source Sans 3"/>
              </a:rPr>
              <a:t>Уникальные фоновые композиции для каждого уровня.</a:t>
            </a:r>
            <a:endParaRPr lang="en-US" sz="1450"/>
          </a:p>
        </p:txBody>
      </p:sp>
      <p:sp>
        <p:nvSpPr>
          <p:cNvPr id="12" name="Shape 8"/>
          <p:cNvSpPr/>
          <p:nvPr/>
        </p:nvSpPr>
        <p:spPr bwMode="auto">
          <a:xfrm>
            <a:off x="10412492" y="2671882"/>
            <a:ext cx="2724507" cy="2198608"/>
          </a:xfrm>
          <a:prstGeom prst="roundRect">
            <a:avLst>
              <a:gd name="adj" fmla="val 1265"/>
            </a:avLst>
          </a:prstGeom>
          <a:solidFill>
            <a:srgbClr val="303132"/>
          </a:solidFill>
          <a:ln/>
        </p:spPr>
      </p:sp>
      <p:sp>
        <p:nvSpPr>
          <p:cNvPr id="13" name="Shape 9"/>
          <p:cNvSpPr/>
          <p:nvPr/>
        </p:nvSpPr>
        <p:spPr bwMode="auto">
          <a:xfrm>
            <a:off x="10597872" y="2857262"/>
            <a:ext cx="556141" cy="556141"/>
          </a:xfrm>
          <a:prstGeom prst="roundRect">
            <a:avLst>
              <a:gd name="adj" fmla="val 16440229"/>
            </a:avLst>
          </a:prstGeom>
          <a:solidFill>
            <a:srgbClr val="FFFFFF"/>
          </a:solidFill>
          <a:ln/>
        </p:spPr>
      </p:sp>
      <p:pic>
        <p:nvPicPr>
          <p:cNvPr id="14" name="Image 2" descr="preencoded.png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10750868" y="3010257"/>
            <a:ext cx="250150" cy="250150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 bwMode="auto">
          <a:xfrm>
            <a:off x="10597872" y="3552587"/>
            <a:ext cx="2161461" cy="2632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  <a:defRPr/>
            </a:pPr>
            <a:r>
              <a:rPr lang="en-US" sz="1650" b="1">
                <a:solidFill>
                  <a:srgbClr val="E2E6E9"/>
                </a:solidFill>
                <a:latin typeface="Montserrat Bold"/>
                <a:ea typeface="Montserrat Bold"/>
                <a:cs typeface="Montserrat Bold"/>
              </a:rPr>
              <a:t>Звуковые реакции</a:t>
            </a:r>
            <a:endParaRPr lang="en-US" sz="1650"/>
          </a:p>
        </p:txBody>
      </p:sp>
      <p:sp>
        <p:nvSpPr>
          <p:cNvPr id="16" name="Text 11"/>
          <p:cNvSpPr/>
          <p:nvPr/>
        </p:nvSpPr>
        <p:spPr bwMode="auto">
          <a:xfrm>
            <a:off x="10597872" y="3955018"/>
            <a:ext cx="2353747" cy="4867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  <a:defRPr/>
            </a:pPr>
            <a:r>
              <a:rPr lang="en-US" sz="1450">
                <a:solidFill>
                  <a:srgbClr val="E2E6E9"/>
                </a:solidFill>
                <a:latin typeface="Source Sans 3"/>
                <a:ea typeface="Source Sans 3"/>
                <a:cs typeface="Source Sans 3"/>
              </a:rPr>
              <a:t>Звуки прыжков, смерти, сбора монет.</a:t>
            </a:r>
            <a:endParaRPr lang="en-US" sz="1450"/>
          </a:p>
        </p:txBody>
      </p:sp>
      <p:sp>
        <p:nvSpPr>
          <p:cNvPr id="17" name="Shape 12"/>
          <p:cNvSpPr/>
          <p:nvPr/>
        </p:nvSpPr>
        <p:spPr bwMode="auto">
          <a:xfrm>
            <a:off x="7548920" y="5009674"/>
            <a:ext cx="5588079" cy="1711881"/>
          </a:xfrm>
          <a:prstGeom prst="roundRect">
            <a:avLst>
              <a:gd name="adj" fmla="val 1624"/>
            </a:avLst>
          </a:prstGeom>
          <a:solidFill>
            <a:srgbClr val="303132"/>
          </a:solidFill>
          <a:ln/>
        </p:spPr>
      </p:sp>
      <p:sp>
        <p:nvSpPr>
          <p:cNvPr id="18" name="Shape 13"/>
          <p:cNvSpPr/>
          <p:nvPr/>
        </p:nvSpPr>
        <p:spPr bwMode="auto">
          <a:xfrm>
            <a:off x="7734300" y="5195054"/>
            <a:ext cx="556141" cy="556141"/>
          </a:xfrm>
          <a:prstGeom prst="roundRect">
            <a:avLst>
              <a:gd name="adj" fmla="val 16440229"/>
            </a:avLst>
          </a:prstGeom>
          <a:solidFill>
            <a:srgbClr val="FFFFFF"/>
          </a:solidFill>
          <a:ln/>
        </p:spPr>
      </p:sp>
      <p:pic>
        <p:nvPicPr>
          <p:cNvPr id="19" name="Image 3" descr="preencoded.png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7887295" y="5348049"/>
            <a:ext cx="250150" cy="250150"/>
          </a:xfrm>
          <a:prstGeom prst="rect">
            <a:avLst/>
          </a:prstGeom>
        </p:spPr>
      </p:pic>
      <p:sp>
        <p:nvSpPr>
          <p:cNvPr id="20" name="Text 14"/>
          <p:cNvSpPr/>
          <p:nvPr/>
        </p:nvSpPr>
        <p:spPr bwMode="auto">
          <a:xfrm>
            <a:off x="7734300" y="5890379"/>
            <a:ext cx="3170634" cy="2632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  <a:defRPr/>
            </a:pPr>
            <a:r>
              <a:rPr lang="en-US" sz="1650" b="1">
                <a:solidFill>
                  <a:srgbClr val="E2E6E9"/>
                </a:solidFill>
                <a:latin typeface="Montserrat Bold"/>
                <a:ea typeface="Montserrat Bold"/>
                <a:cs typeface="Montserrat Bold"/>
              </a:rPr>
              <a:t>Визуальная обратная связь</a:t>
            </a:r>
            <a:endParaRPr lang="en-US" sz="1650"/>
          </a:p>
        </p:txBody>
      </p:sp>
      <p:sp>
        <p:nvSpPr>
          <p:cNvPr id="21" name="Text 15"/>
          <p:cNvSpPr/>
          <p:nvPr/>
        </p:nvSpPr>
        <p:spPr bwMode="auto">
          <a:xfrm>
            <a:off x="7734300" y="6292810"/>
            <a:ext cx="5217319" cy="2433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  <a:defRPr/>
            </a:pPr>
            <a:r>
              <a:rPr lang="en-US" sz="1450">
                <a:solidFill>
                  <a:srgbClr val="E2E6E9"/>
                </a:solidFill>
                <a:latin typeface="Source Sans 3"/>
                <a:ea typeface="Source Sans 3"/>
                <a:cs typeface="Source Sans 3"/>
              </a:rPr>
              <a:t>Анимации, значки и элементы интерфейса.</a:t>
            </a:r>
            <a:endParaRPr lang="en-US" sz="1450"/>
          </a:p>
        </p:txBody>
      </p:sp>
      <p:pic>
        <p:nvPicPr>
          <p:cNvPr id="1861117710" name="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>
            <a:off x="12315825" y="7096124"/>
            <a:ext cx="2228850" cy="10477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Slide 8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 bwMode="auto">
          <a:xfrm>
            <a:off x="863798" y="1361123"/>
            <a:ext cx="1107758" cy="444103"/>
          </a:xfrm>
          <a:prstGeom prst="roundRect">
            <a:avLst>
              <a:gd name="adj" fmla="val 6670"/>
            </a:avLst>
          </a:prstGeom>
          <a:solidFill>
            <a:srgbClr val="262626"/>
          </a:solidFill>
          <a:ln/>
        </p:spPr>
      </p:sp>
      <p:sp>
        <p:nvSpPr>
          <p:cNvPr id="3" name="Text 1"/>
          <p:cNvSpPr/>
          <p:nvPr/>
        </p:nvSpPr>
        <p:spPr bwMode="auto">
          <a:xfrm>
            <a:off x="1011793" y="1435060"/>
            <a:ext cx="811768" cy="296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  <a:defRPr/>
            </a:pPr>
            <a:r>
              <a:rPr lang="en-US" sz="1550">
                <a:solidFill>
                  <a:srgbClr val="E2E6E9"/>
                </a:solidFill>
                <a:latin typeface="Source Sans 3"/>
                <a:ea typeface="Source Sans 3"/>
                <a:cs typeface="Source Sans 3"/>
              </a:rPr>
              <a:t>БУДУЩЕЕ</a:t>
            </a:r>
            <a:endParaRPr lang="en-US" sz="1550"/>
          </a:p>
        </p:txBody>
      </p:sp>
      <p:sp>
        <p:nvSpPr>
          <p:cNvPr id="4" name="Text 2"/>
          <p:cNvSpPr/>
          <p:nvPr/>
        </p:nvSpPr>
        <p:spPr bwMode="auto">
          <a:xfrm>
            <a:off x="863798" y="1903928"/>
            <a:ext cx="6941225" cy="560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  <a:defRPr/>
            </a:pPr>
            <a:r>
              <a:rPr lang="en-US" sz="35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</a:rPr>
              <a:t>Потенциал для расширения</a:t>
            </a:r>
            <a:endParaRPr lang="en-US" sz="3500"/>
          </a:p>
        </p:txBody>
      </p:sp>
      <p:sp>
        <p:nvSpPr>
          <p:cNvPr id="5" name="Text 3"/>
          <p:cNvSpPr/>
          <p:nvPr/>
        </p:nvSpPr>
        <p:spPr bwMode="auto">
          <a:xfrm>
            <a:off x="863798" y="2834997"/>
            <a:ext cx="12902803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  <a:defRPr/>
            </a:pPr>
            <a:r>
              <a:rPr lang="en-US" sz="1900">
                <a:solidFill>
                  <a:srgbClr val="E2E6E9"/>
                </a:solidFill>
                <a:latin typeface="Source Sans 3"/>
                <a:ea typeface="Source Sans 3"/>
                <a:cs typeface="Source Sans 3"/>
              </a:rPr>
              <a:t>Проект заложил прочную основу для дальнейшего развития и добавления нового контента.</a:t>
            </a:r>
            <a:endParaRPr lang="en-US" sz="190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863798" y="3482816"/>
            <a:ext cx="2375178" cy="1467922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 bwMode="auto">
          <a:xfrm>
            <a:off x="863798" y="5259229"/>
            <a:ext cx="28048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  <a:defRPr/>
            </a:pPr>
            <a:r>
              <a:rPr lang="en-US" sz="2200" b="1">
                <a:solidFill>
                  <a:srgbClr val="E2E6E9"/>
                </a:solidFill>
                <a:latin typeface="Montserrat Bold"/>
                <a:ea typeface="Montserrat Bold"/>
                <a:cs typeface="Montserrat Bold"/>
              </a:rPr>
              <a:t>Новые уровни</a:t>
            </a:r>
            <a:endParaRPr lang="en-US" sz="2200"/>
          </a:p>
        </p:txBody>
      </p:sp>
      <p:sp>
        <p:nvSpPr>
          <p:cNvPr id="8" name="Text 5"/>
          <p:cNvSpPr/>
          <p:nvPr/>
        </p:nvSpPr>
        <p:spPr bwMode="auto">
          <a:xfrm>
            <a:off x="863798" y="5757862"/>
            <a:ext cx="4095274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  <a:defRPr/>
            </a:pPr>
            <a:r>
              <a:rPr lang="en-US" sz="1900">
                <a:solidFill>
                  <a:srgbClr val="E2E6E9"/>
                </a:solidFill>
                <a:latin typeface="Source Sans 3"/>
                <a:ea typeface="Source Sans 3"/>
                <a:cs typeface="Source Sans 3"/>
              </a:rPr>
              <a:t>Создание уникальных уровней со своим дизайном и др.</a:t>
            </a:r>
            <a:endParaRPr lang="en-US" sz="190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5267563" y="3482816"/>
            <a:ext cx="2375178" cy="1467922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 bwMode="auto">
          <a:xfrm>
            <a:off x="5267563" y="5259229"/>
            <a:ext cx="3368993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  <a:defRPr/>
            </a:pPr>
            <a:r>
              <a:rPr lang="en-US" sz="2200" b="1">
                <a:solidFill>
                  <a:srgbClr val="E2E6E9"/>
                </a:solidFill>
                <a:latin typeface="Montserrat Bold"/>
                <a:ea typeface="Montserrat Bold"/>
                <a:cs typeface="Montserrat Bold"/>
              </a:rPr>
              <a:t>Разнообразные враги</a:t>
            </a:r>
            <a:endParaRPr lang="en-US" sz="2200"/>
          </a:p>
        </p:txBody>
      </p:sp>
      <p:sp>
        <p:nvSpPr>
          <p:cNvPr id="11" name="Text 7"/>
          <p:cNvSpPr/>
          <p:nvPr/>
        </p:nvSpPr>
        <p:spPr bwMode="auto">
          <a:xfrm>
            <a:off x="5267563" y="5757862"/>
            <a:ext cx="4095274" cy="11104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  <a:defRPr/>
            </a:pPr>
            <a:r>
              <a:rPr lang="en-US" sz="1900">
                <a:solidFill>
                  <a:srgbClr val="E2E6E9"/>
                </a:solidFill>
                <a:latin typeface="Source Sans 3"/>
                <a:ea typeface="Source Sans 3"/>
                <a:cs typeface="Source Sans 3"/>
              </a:rPr>
              <a:t>Внедрение новых типов противников с уникальными способностями и паттернами.</a:t>
            </a:r>
            <a:endParaRPr lang="en-US" sz="1900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9671328" y="3482816"/>
            <a:ext cx="2375178" cy="1467922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 bwMode="auto">
          <a:xfrm>
            <a:off x="9671328" y="5259229"/>
            <a:ext cx="28048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  <a:defRPr/>
            </a:pPr>
            <a:r>
              <a:rPr lang="en-US" sz="2200" b="1">
                <a:solidFill>
                  <a:srgbClr val="E2E6E9"/>
                </a:solidFill>
                <a:latin typeface="Montserrat Bold"/>
                <a:ea typeface="Montserrat Bold"/>
                <a:cs typeface="Montserrat Bold"/>
              </a:rPr>
              <a:t>Больше контента</a:t>
            </a:r>
            <a:endParaRPr lang="en-US" sz="2200"/>
          </a:p>
        </p:txBody>
      </p:sp>
      <p:sp>
        <p:nvSpPr>
          <p:cNvPr id="14" name="Text 9"/>
          <p:cNvSpPr/>
          <p:nvPr/>
        </p:nvSpPr>
        <p:spPr bwMode="auto">
          <a:xfrm>
            <a:off x="9671328" y="5757862"/>
            <a:ext cx="4095274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  <a:defRPr/>
            </a:pPr>
            <a:r>
              <a:rPr lang="en-US" sz="1900">
                <a:solidFill>
                  <a:srgbClr val="E2E6E9"/>
                </a:solidFill>
                <a:latin typeface="Source Sans 3"/>
                <a:ea typeface="Source Sans 3"/>
                <a:cs typeface="Source Sans 3"/>
              </a:rPr>
              <a:t>Добавление новых скинов, бонусов и игровых механик.</a:t>
            </a:r>
            <a:endParaRPr lang="en-US" sz="1900"/>
          </a:p>
        </p:txBody>
      </p:sp>
      <p:pic>
        <p:nvPicPr>
          <p:cNvPr id="419598623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12315825" y="7105649"/>
            <a:ext cx="2228850" cy="10477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theme/_rels/theme1.xml.rels><?xml version="1.0" encoding="UTF-8" standalone="yes"?><Relationships xmlns="http://schemas.openxmlformats.org/package/2006/relationships"></Relationships>
</file>

<file path=ppt/theme/theme1.xml><?xml version="1.0" encoding="utf-8"?>
<a:theme xmlns:a="http://schemas.openxmlformats.org/drawingml/2006/main" xmlns:r="http://schemas.openxmlformats.org/officeDocument/2006/relationships" xmlns:p="http://schemas.openxmlformats.org/presentation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0</Words>
  <Application>R7-Office/2024.1.1.375</Application>
  <DocSecurity>0</DocSecurity>
  <PresentationFormat>On-screen Show (16:9)</PresentationFormat>
  <Paragraphs>0</Paragraphs>
  <Slides>8</Slides>
  <Notes>8</Notes>
  <HiddenSlides>0</HiddenSlides>
  <MMClips>2</MMClips>
  <ScaleCrop>0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Theme 1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Manager/>
  <Company/>
  <LinksUpToDate>0</LinksUpToDate>
  <SharedDoc>0</SharedDoc>
  <HyperlinkBase/>
  <HyperlinksChanged>0</HyperlinksChanged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dc:identifier/>
  <dc:language/>
  <cp:lastModifiedBy>Алексей Кофанов</cp:lastModifiedBy>
  <cp:revision>2</cp:revision>
  <dcterms:created xsi:type="dcterms:W3CDTF">2026-01-29T16:53:40Z</dcterms:created>
  <dcterms:modified xsi:type="dcterms:W3CDTF">2026-01-29T16:59:37Z</dcterms:modified>
  <cp:category/>
  <cp:contentStatus/>
  <cp:version/>
</cp:coreProperties>
</file>